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2" r:id="rId6"/>
  </p:sldMasterIdLst>
  <p:notesMasterIdLst>
    <p:notesMasterId r:id="rId16"/>
  </p:notesMasterIdLst>
  <p:sldIdLst>
    <p:sldId id="256" r:id="rId7"/>
    <p:sldId id="257" r:id="rId8"/>
    <p:sldId id="259" r:id="rId9"/>
    <p:sldId id="283" r:id="rId10"/>
    <p:sldId id="284" r:id="rId11"/>
    <p:sldId id="288" r:id="rId12"/>
    <p:sldId id="285" r:id="rId13"/>
    <p:sldId id="289" r:id="rId14"/>
    <p:sldId id="286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E7AD01-B898-8240-62F3-2B6FC9292302}" name="Annimari Meri" initials="AM" userId="S::annimer@utu.fi::de4e2642-03b5-4725-a90b-6fe146d116b2" providerId="AD"/>
  <p188:author id="{6EC2CEC3-ADEC-285B-AFB3-8834E5B9F648}" name="Aki Koivula" initials="AK" userId="S::akjeko@utu.fi::de93c5f7-4e3c-43c5-9265-2b2b76b095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 autoAdjust="0"/>
    <p:restoredTop sz="83380"/>
  </p:normalViewPr>
  <p:slideViewPr>
    <p:cSldViewPr snapToGrid="0">
      <p:cViewPr varScale="1">
        <p:scale>
          <a:sx n="104" d="100"/>
          <a:sy n="104" d="100"/>
        </p:scale>
        <p:origin x="10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D17A3-3AA8-0B47-B0FE-74D0691CC533}" type="datetimeFigureOut">
              <a:rPr lang="en-FI" smtClean="0"/>
              <a:t>18.6.2026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D8240-7D9E-A147-AC86-AEEEFA41BD1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9630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16815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60434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16206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43502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58806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D8240-7D9E-A147-AC86-AEEEFA41BD11}" type="slidenum">
              <a:rPr lang="en-FI" smtClean="0"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38707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RE main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06AB3-AD6A-4ACA-9113-6119DACD3D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66900" y="2255520"/>
            <a:ext cx="9664700" cy="236728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The Finnish Infrastructure for Register-Based Research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9600F45-73C2-4BDD-B043-2B8BA734B7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66900" y="5124449"/>
            <a:ext cx="9144000" cy="3651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/>
              <a:t>Date</a:t>
            </a:r>
            <a:r>
              <a:rPr lang="fi-FI" dirty="0"/>
              <a:t> &amp; </a:t>
            </a:r>
            <a:r>
              <a:rPr lang="fi-FI" dirty="0" err="1"/>
              <a:t>presenter</a:t>
            </a:r>
            <a:r>
              <a:rPr lang="fi-FI" dirty="0"/>
              <a:t> | Päivämäärä ja esittäjä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964DE9-8C7E-4CEA-BF11-FFFB7F3F8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57601B-0A86-484F-8306-38DAF4275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5331606-5F8A-4B51-87FD-FFCCA6554D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2077" y="270213"/>
            <a:ext cx="5814357" cy="5814357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EC897A3A-4908-40A1-99A1-18B751DAF0B6}"/>
              </a:ext>
            </a:extLst>
          </p:cNvPr>
          <p:cNvSpPr txBox="1"/>
          <p:nvPr userDrawn="1"/>
        </p:nvSpPr>
        <p:spPr>
          <a:xfrm>
            <a:off x="1866900" y="711200"/>
            <a:ext cx="54178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800" dirty="0">
                <a:latin typeface="+mj-lt"/>
              </a:rPr>
              <a:t>FIRE</a:t>
            </a:r>
          </a:p>
        </p:txBody>
      </p:sp>
    </p:spTree>
    <p:extLst>
      <p:ext uri="{BB962C8B-B14F-4D97-AF65-F5344CB8AC3E}">
        <p14:creationId xmlns:p14="http://schemas.microsoft.com/office/powerpoint/2010/main" val="226872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BD2076-5CF4-4406-BEB1-E1BC9234B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2"/>
            <a:ext cx="9652000" cy="3609293"/>
          </a:xfrm>
        </p:spPr>
        <p:txBody>
          <a:bodyPr anchor="b"/>
          <a:lstStyle>
            <a:lvl1pPr algn="ctr">
              <a:defRPr sz="6000"/>
            </a:lvl1pPr>
          </a:lstStyle>
          <a:p>
            <a:br>
              <a:rPr lang="fi-FI" dirty="0"/>
            </a:br>
            <a:r>
              <a:rPr lang="en-US" dirty="0"/>
              <a:t>The Finnish Infrastructure for Register-Based Research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CC32D8-2AF5-411D-8461-13CF07DB836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31656"/>
            <a:ext cx="9144000" cy="52614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/>
              <a:t>Date</a:t>
            </a:r>
            <a:r>
              <a:rPr lang="fi-FI" dirty="0"/>
              <a:t> and </a:t>
            </a:r>
            <a:r>
              <a:rPr lang="fi-FI" dirty="0" err="1"/>
              <a:t>presenter</a:t>
            </a:r>
            <a:r>
              <a:rPr lang="fi-FI" dirty="0"/>
              <a:t> | Päivämäärä ja esittäjä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7778E2-B7A7-41B4-A523-5E00ED22C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983A03-5B65-4538-BA8F-6842D657F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1F68DCD-3505-44B5-8277-34ACCC1C45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46058" y="588949"/>
            <a:ext cx="4792232" cy="4792232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99CFAD24-1CFE-4DD0-9ABF-E34F293365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5656" y="1057037"/>
            <a:ext cx="2960687" cy="406400"/>
          </a:xfrm>
        </p:spPr>
        <p:txBody>
          <a:bodyPr>
            <a:noAutofit/>
          </a:bodyPr>
          <a:lstStyle>
            <a:lvl1pPr marL="0" indent="0">
              <a:buNone/>
              <a:defRPr sz="8800">
                <a:latin typeface="Eras Bold ITC" panose="020B0907030504020204" pitchFamily="34" charset="0"/>
              </a:defRPr>
            </a:lvl1pPr>
          </a:lstStyle>
          <a:p>
            <a:pPr lvl="0"/>
            <a:r>
              <a:rPr lang="fi-FI" dirty="0"/>
              <a:t>FIRE</a:t>
            </a:r>
          </a:p>
        </p:txBody>
      </p:sp>
    </p:spTree>
    <p:extLst>
      <p:ext uri="{BB962C8B-B14F-4D97-AF65-F5344CB8AC3E}">
        <p14:creationId xmlns:p14="http://schemas.microsoft.com/office/powerpoint/2010/main" val="362639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curv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BE89F3-0429-44A6-9A7F-25FA3A3FA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74800" y="872448"/>
            <a:ext cx="9667507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FEB63AD-303D-4057-B204-4614898B5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8BF9F9-52AF-444F-8C95-6F3C24AF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60BA2DC1-BA18-4D29-B3EA-C825551A8F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46238" y="2560638"/>
            <a:ext cx="9667875" cy="36591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</p:spTree>
    <p:extLst>
      <p:ext uri="{BB962C8B-B14F-4D97-AF65-F5344CB8AC3E}">
        <p14:creationId xmlns:p14="http://schemas.microsoft.com/office/powerpoint/2010/main" val="2897022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33BADB-3C16-4979-960E-2222CFFB9D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BA43F0-93F1-474D-AB51-0DFFD725F66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1A143C-E09F-47A2-B315-796259C06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EE5099-A4C3-46A5-BAA5-4869FB20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648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9DFA7E-F0D1-40BD-ACE7-02BAAFCE8D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8F32A9-A9FD-49DF-A4CE-A120F64E09A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F761D3-A6AF-4992-AE0B-BE6A97E47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F5A9A3-F5BC-4483-BEDE-4849798ED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216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D8EE64-6A59-4351-9CF9-1E875794BF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06097-24DB-4B14-BB46-E5F8A238F3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1A0A73E-8494-45E0-A2BE-5542157B338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8FFBCF-4B7B-4BC5-92B2-D90C7674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0B4FE6-FF59-4A19-96D1-B8CE7B19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976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F41CBD-0C65-44C6-83B7-78F4B2B12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92B9FA-9ABF-45C8-9A51-06E193BB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400084B-9F62-452A-98EE-E1FAC78BD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028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C3240CC-43DF-4CAF-BB2E-C9C4D54E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3384151-60E8-4D55-8615-F1CF750B9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523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894159-8396-4296-97F5-FA2817B23D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6A1CD4-4C79-4A65-9EAF-C208C6DEE8B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70FD610-D041-41B9-A502-F9DCCDEAD3A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BA7C14-C67E-4CE1-995C-CBEFB373D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FE33F-C6A2-48A0-97AA-E5D432E482FA}" type="datetimeFigureOut">
              <a:rPr lang="fi-FI" smtClean="0"/>
              <a:t>18.6.2026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95AC4C-6015-4E1F-8605-9E3FD665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F3304D-97EF-4088-AF93-E3D2A528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38996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D10307-BCAA-4CC3-B9DD-E7DCCEA93D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0307519-AD4F-417E-AB8E-1C96B5215BD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Picture | Kuva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3255F6-1DC0-4BC6-B3AB-5955C9124DD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038B2A-FF28-4762-86A6-DDE40FDD3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FE33F-C6A2-48A0-97AA-E5D432E482FA}" type="datetimeFigureOut">
              <a:rPr lang="fi-FI" smtClean="0"/>
              <a:t>18.6.2026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061CEA-1356-45DB-8C7D-0892CBF3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3255B1-E771-4778-A71B-3A7EC21C1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683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7A0400-3076-4244-AF2C-3EDFD770A1B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2"/>
            <a:ext cx="9956800" cy="35512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The Finnish Infrastructure for Register-Based Research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03EA61-2BEC-46CA-AB0C-694DB35DC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38057"/>
            <a:ext cx="9144000" cy="47897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018566-EFD0-4F9D-A2CD-C60E846C4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125F05-7118-4899-9978-08021F3F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EF4D59C9-016A-40FD-B466-0B3D576A0A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07429" y="997631"/>
            <a:ext cx="3411538" cy="735013"/>
          </a:xfrm>
        </p:spPr>
        <p:txBody>
          <a:bodyPr>
            <a:noAutofit/>
          </a:bodyPr>
          <a:lstStyle>
            <a:lvl1pPr marL="0" indent="0">
              <a:buNone/>
              <a:defRPr sz="7600">
                <a:latin typeface="Eras Bold ITC" panose="020B0907030504020204" pitchFamily="34" charset="0"/>
              </a:defRPr>
            </a:lvl1pPr>
          </a:lstStyle>
          <a:p>
            <a:pPr lvl="0"/>
            <a:r>
              <a:rPr lang="fi-FI" dirty="0"/>
              <a:t>FIRE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74BF08A-9FE9-4CB3-BAA5-28D685EB88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4022" y="172561"/>
            <a:ext cx="5834765" cy="583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0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xiht light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BE89F3-0429-44A6-9A7F-25FA3A3FA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74800" y="872448"/>
            <a:ext cx="9667507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FEB63AD-303D-4057-B204-4614898B5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8BF9F9-52AF-444F-8C95-6F3C24AF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5EEACA07-FE7F-4003-A9F1-43CDEE8E0A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40042" y="2579571"/>
            <a:ext cx="9702633" cy="355135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</p:spTree>
    <p:extLst>
      <p:ext uri="{BB962C8B-B14F-4D97-AF65-F5344CB8AC3E}">
        <p14:creationId xmlns:p14="http://schemas.microsoft.com/office/powerpoint/2010/main" val="1497181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A05EE5-CCD8-47D1-9D30-0C43BE36F1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9A13029-432D-454E-9C33-C29149439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51A1927-4D1D-4B9C-8097-F37F1BF7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C45B14AA-EA4B-4DA9-B520-522A0466F7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046288"/>
            <a:ext cx="10515600" cy="38322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</p:spTree>
    <p:extLst>
      <p:ext uri="{BB962C8B-B14F-4D97-AF65-F5344CB8AC3E}">
        <p14:creationId xmlns:p14="http://schemas.microsoft.com/office/powerpoint/2010/main" val="2862260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F83CF0-97E0-4901-ADD8-31D4E04FE1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08C2BE-58BF-41A7-A025-1D764EE064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5001DB-9F28-4E23-BB25-CB4E13B13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5005D0-11B1-4AE7-AD2B-4C9B6EC89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6585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CDF892-D06D-4C21-9C63-7295B60066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4FBE20-A019-456C-9BC2-9158B22CECA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7863F77-D82C-4E93-B2D4-40884B4E391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599E7C5-EB25-4854-98B4-F4BBD346C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A1AFFF-0C66-4065-BC45-309BADF2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65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C0E8F2-0BD1-4B46-A231-C44A4A96D5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FBD554-2A84-4B57-B1C2-CC2DB2C9826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7328B9-4B57-440C-9AEE-0A8F5B376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6908D6-8398-43B6-947F-6A8B08730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1691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8225B7-1B33-4BEE-9FDC-D46919D39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15CC25-BC95-464B-BB34-97DAF8A1BF9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9BFF63C-72E1-41C2-82A5-A0150EBFBD3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E17543-08A8-4671-8ABB-C86683BE580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57B6363-4B27-4F54-8C3D-FC64BC7CAB5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01DC1F6-ED02-491C-8BEE-EA95EA48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4F226B1-8461-437A-BA1E-8A57A06A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546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A05EE5-CCD8-47D1-9D30-0C43BE36F1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9A13029-432D-454E-9C33-C29149439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51A1927-4D1D-4B9C-8097-F37F1BF74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23491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C94F9D8-12F7-40C0-BE9F-DF94AF2A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C23FB5F-24B8-47B2-9F19-BC6B380A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8866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09DA7-C86F-4252-BCF7-499909CD3B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9C82B2-18F2-4F99-9A02-F0121EC3F81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A59DFE-0989-407A-B445-70D07EB9B8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9BA3E0-0FC2-4ED5-BC3D-3603E5197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5D57DC-D591-478C-8BB5-0B789B7F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5368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373FF4-6557-4329-B568-F5755FAA31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6FB524E-B188-4CB3-BF73-7E7BE4ED260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Picture | Kuva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D02A93C-1C91-49A7-B0FA-A40C9AD7457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F94CE5-7FDA-4CD1-B6C4-BE008622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3E07E42-0A7D-4F15-BB6A-12231CC0F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67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ig title and short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563B34-282C-4567-BEE4-7B23A04D74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8388A1-FEB2-4B71-B216-98743D67720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|Teksti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762116-9B1E-4C4B-917D-94E8169B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623CCF-3463-4D61-9169-C408E632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31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st with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E51EDB-EC22-4871-BFB1-74FD24748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39746B-D526-4CFF-9438-A28F62F054A7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1F8EFF-E0E1-4E27-951E-86171BAF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96AA94-3D4B-4859-AD60-4E9ECDFF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70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ullet points with two colum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AB01398F-8586-41AD-9CA7-0FDC805468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37F4CE-302A-4416-8F1B-522B6EFCE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D01C1B-77D0-4328-B60E-F2B97DCFBC1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 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161361-0A83-4282-939A-DF3CFD540ED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 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895809-7A5C-451F-84CA-B6703F71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3259319-1463-4CA1-9D29-E6474A270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43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points with two colum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AB01398F-8586-41AD-9CA7-0FDC805468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37F4CE-302A-4416-8F1B-522B6EFCE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895809-7A5C-451F-84CA-B6703F71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3259319-1463-4CA1-9D29-E6474A270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1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 points with two column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AB01398F-8586-41AD-9CA7-0FDC805468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895809-7A5C-451F-84CA-B6703F71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3259319-1463-4CA1-9D29-E6474A270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662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20EF24-A4DD-4586-BC13-0319109490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4E66576-72BA-4E05-B245-7E4884BB747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Picture | Picture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E460D79-7843-44D7-BAD7-87B6534581B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 err="1"/>
              <a:t>Text</a:t>
            </a:r>
            <a:r>
              <a:rPr lang="fi-FI" dirty="0"/>
              <a:t> | Teksti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E3E2B0-B83E-4FEF-8370-CDDC9B63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93A125-55DE-4680-9C39-A6BD139A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0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C3240CC-43DF-4CAF-BB2E-C9C4D54E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3384151-60E8-4D55-8615-F1CF750B9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07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4.jp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CDB5787-2897-42A4-AC89-BA1203C8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800" y="872448"/>
            <a:ext cx="102931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err="1"/>
              <a:t>Otsikko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B75A77-C0D0-4B93-AED1-705BD25BF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4800" y="2578100"/>
            <a:ext cx="9490509" cy="3276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A8001A-3588-4734-A9B9-65429F0F7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F8D975-BCCB-47DC-AFD0-53F2E7C40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6FE0F-F520-4595-B14F-4387687DFF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549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0" r:id="rId4"/>
    <p:sldLayoutId id="2147483652" r:id="rId5"/>
    <p:sldLayoutId id="2147483660" r:id="rId6"/>
    <p:sldLayoutId id="2147483671" r:id="rId7"/>
    <p:sldLayoutId id="2147483657" r:id="rId8"/>
    <p:sldLayoutId id="214748368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Eras Bold ITC" panose="020B0907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i="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i="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i="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i="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i="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5E9034C-0C09-41E4-96B8-810AA7D7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B493B5-6235-4235-909F-2B1FBD50F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taso yksi</a:t>
            </a:r>
          </a:p>
          <a:p>
            <a:pPr lvl="1"/>
            <a:r>
              <a:rPr lang="fi-FI" dirty="0" err="1"/>
              <a:t>Levelt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| taso kaksi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taso </a:t>
            </a:r>
            <a:r>
              <a:rPr lang="fi-FI" dirty="0" err="1"/>
              <a:t>three</a:t>
            </a:r>
            <a:endParaRPr lang="fi-FI" dirty="0"/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taso neljä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taso viisi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196E38-43BC-48AE-8D4A-6B07E4E8DF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FE33F-C6A2-48A0-97AA-E5D432E482FA}" type="datetimeFigureOut">
              <a:rPr lang="fi-FI" smtClean="0"/>
              <a:t>18.6.2026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AFFABD-26DF-4DF1-87FB-E6142201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8CA94B-A74B-42F0-BC40-D14F2820B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B6367-1C79-4C62-BA44-3AFCB4755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50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664" r:id="rId3"/>
    <p:sldLayoutId id="2147483663" r:id="rId4"/>
    <p:sldLayoutId id="2147483665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Eras Bold ITC" panose="020B0907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B4EC53D-7C0B-4ED3-A150-E85A1485F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err="1"/>
              <a:t>Title</a:t>
            </a:r>
            <a:r>
              <a:rPr lang="fi-FI" dirty="0"/>
              <a:t> | Otsikko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66CFC3-85BC-454A-AB34-68E0455BC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Level </a:t>
            </a:r>
            <a:r>
              <a:rPr lang="fi-FI" dirty="0" err="1"/>
              <a:t>one</a:t>
            </a:r>
            <a:r>
              <a:rPr lang="fi-FI" dirty="0"/>
              <a:t> | ensimmäinen taso</a:t>
            </a:r>
          </a:p>
          <a:p>
            <a:pPr lvl="1"/>
            <a:r>
              <a:rPr lang="fi-FI" dirty="0"/>
              <a:t>Level </a:t>
            </a:r>
            <a:r>
              <a:rPr lang="fi-FI" dirty="0" err="1"/>
              <a:t>two</a:t>
            </a:r>
            <a:r>
              <a:rPr lang="fi-FI" dirty="0"/>
              <a:t>| toinen taso</a:t>
            </a:r>
          </a:p>
          <a:p>
            <a:pPr lvl="2"/>
            <a:r>
              <a:rPr lang="fi-FI" dirty="0"/>
              <a:t>Level </a:t>
            </a:r>
            <a:r>
              <a:rPr lang="fi-FI" dirty="0" err="1"/>
              <a:t>three</a:t>
            </a:r>
            <a:r>
              <a:rPr lang="fi-FI" dirty="0"/>
              <a:t> | kolmas taso</a:t>
            </a:r>
          </a:p>
          <a:p>
            <a:pPr lvl="3"/>
            <a:r>
              <a:rPr lang="fi-FI" dirty="0"/>
              <a:t>Level </a:t>
            </a:r>
            <a:r>
              <a:rPr lang="fi-FI" dirty="0" err="1"/>
              <a:t>four</a:t>
            </a:r>
            <a:r>
              <a:rPr lang="fi-FI" dirty="0"/>
              <a:t> | neljäs taso</a:t>
            </a:r>
          </a:p>
          <a:p>
            <a:pPr lvl="4"/>
            <a:r>
              <a:rPr lang="fi-FI" dirty="0"/>
              <a:t>Level </a:t>
            </a:r>
            <a:r>
              <a:rPr lang="fi-FI" dirty="0" err="1"/>
              <a:t>five</a:t>
            </a:r>
            <a:r>
              <a:rPr lang="fi-FI" dirty="0"/>
              <a:t> | 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31C011-7F56-4739-8376-6CFDBD848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CB6D61-DF96-4A39-A5AF-9124F4C93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4B6EB-9AF3-41EE-803E-1586A3C466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01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2" r:id="rId2"/>
    <p:sldLayoutId id="2147483675" r:id="rId3"/>
    <p:sldLayoutId id="2147483676" r:id="rId4"/>
    <p:sldLayoutId id="2147483674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Eras Bold ITC" panose="020B0907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Eras Medium ITC" panose="020B06020305040208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enodo.org/records/1933251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B12FF99-F3BA-4BA4-9AA0-89B97B6DCC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Lupaprosessien</a:t>
            </a:r>
            <a:r>
              <a:rPr lang="en-US" dirty="0"/>
              <a:t> </a:t>
            </a:r>
            <a:r>
              <a:rPr lang="en-US" dirty="0" err="1"/>
              <a:t>käytännöt</a:t>
            </a:r>
            <a:r>
              <a:rPr lang="en-US" dirty="0"/>
              <a:t>, </a:t>
            </a:r>
            <a:r>
              <a:rPr lang="en-US" dirty="0" err="1"/>
              <a:t>haasteet</a:t>
            </a:r>
            <a:r>
              <a:rPr lang="en-US" dirty="0"/>
              <a:t> ja </a:t>
            </a:r>
            <a:r>
              <a:rPr lang="en-US" dirty="0" err="1"/>
              <a:t>kehittämistarpeet</a:t>
            </a:r>
            <a:endParaRPr lang="fi-FI" dirty="0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0A5D6363-D677-4B03-9F14-F84F842E6B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 </a:t>
            </a:r>
            <a:r>
              <a:rPr lang="en-US" dirty="0" err="1"/>
              <a:t>Tuloksia</a:t>
            </a:r>
            <a:r>
              <a:rPr lang="en-US" dirty="0"/>
              <a:t> </a:t>
            </a:r>
            <a:r>
              <a:rPr lang="en-US" dirty="0" err="1"/>
              <a:t>vuoden</a:t>
            </a:r>
            <a:r>
              <a:rPr lang="en-US" dirty="0"/>
              <a:t> 2025 </a:t>
            </a:r>
            <a:r>
              <a:rPr lang="en-US" dirty="0" err="1"/>
              <a:t>kyselystä</a:t>
            </a:r>
            <a:r>
              <a:rPr lang="en-US" dirty="0"/>
              <a:t> </a:t>
            </a:r>
            <a:r>
              <a:rPr lang="en-US" dirty="0" err="1"/>
              <a:t>rekisteridatan</a:t>
            </a:r>
            <a:r>
              <a:rPr lang="en-US" dirty="0"/>
              <a:t> </a:t>
            </a:r>
            <a:r>
              <a:rPr lang="en-US" dirty="0" err="1"/>
              <a:t>käyttäjille</a:t>
            </a:r>
            <a:endParaRPr lang="fi-FI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C10D19-EE91-B397-2B5E-E936ACBD0B92}"/>
              </a:ext>
            </a:extLst>
          </p:cNvPr>
          <p:cNvSpPr txBox="1"/>
          <p:nvPr/>
        </p:nvSpPr>
        <p:spPr>
          <a:xfrm>
            <a:off x="2001795" y="5806556"/>
            <a:ext cx="7871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/>
              <a:t>Raportti: Koivula, A., Sirniö, O., Maisalmi O. (2026): </a:t>
            </a:r>
            <a:br>
              <a:rPr lang="en-FI" dirty="0"/>
            </a:br>
            <a:r>
              <a:rPr lang="en-FI" dirty="0">
                <a:hlinkClick r:id="rId3"/>
              </a:rPr>
              <a:t>Suomalaisen rekisteritutkimuksen lupaprosesseihin liittyvät käytänteet, haasteet ja kehittämistarpeet tutkijoiden näkökulmasta.</a:t>
            </a:r>
            <a:r>
              <a:rPr lang="en-FI" dirty="0"/>
              <a:t> FIRE Publications. </a:t>
            </a:r>
          </a:p>
        </p:txBody>
      </p:sp>
    </p:spTree>
    <p:extLst>
      <p:ext uri="{BB962C8B-B14F-4D97-AF65-F5344CB8AC3E}">
        <p14:creationId xmlns:p14="http://schemas.microsoft.com/office/powerpoint/2010/main" val="339586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496739-036A-4AAA-8AEE-E780240E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025" y="609401"/>
            <a:ext cx="9667507" cy="1325563"/>
          </a:xfrm>
        </p:spPr>
        <p:txBody>
          <a:bodyPr/>
          <a:lstStyle/>
          <a:p>
            <a:r>
              <a:rPr lang="en-US" dirty="0" err="1"/>
              <a:t>Kyselyn</a:t>
            </a:r>
            <a:r>
              <a:rPr lang="en-US" dirty="0"/>
              <a:t> </a:t>
            </a:r>
            <a:r>
              <a:rPr lang="en-US" dirty="0" err="1"/>
              <a:t>tavoite</a:t>
            </a:r>
            <a:r>
              <a:rPr lang="en-US" dirty="0"/>
              <a:t> ja </a:t>
            </a:r>
            <a:r>
              <a:rPr lang="en-US" dirty="0" err="1"/>
              <a:t>toteutus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4A6B97-8CCF-47FE-B550-2091D33046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364" y="2103581"/>
            <a:ext cx="10797436" cy="4647948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Kyselyn </a:t>
            </a:r>
            <a:r>
              <a:rPr lang="en-US" dirty="0" err="1"/>
              <a:t>tavoitteena</a:t>
            </a:r>
            <a:r>
              <a:rPr lang="en-US" dirty="0"/>
              <a:t> oli </a:t>
            </a:r>
            <a:r>
              <a:rPr lang="en-US" dirty="0" err="1"/>
              <a:t>selvittää</a:t>
            </a:r>
            <a:r>
              <a:rPr lang="en-US" dirty="0"/>
              <a:t>,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tutkijat</a:t>
            </a:r>
            <a:r>
              <a:rPr lang="en-US" dirty="0"/>
              <a:t> </a:t>
            </a:r>
            <a:r>
              <a:rPr lang="en-US" dirty="0" err="1"/>
              <a:t>mieltävät</a:t>
            </a:r>
            <a:r>
              <a:rPr lang="en-US" dirty="0"/>
              <a:t> </a:t>
            </a:r>
            <a:r>
              <a:rPr lang="en-US" dirty="0" err="1"/>
              <a:t>rekisteritietoja</a:t>
            </a:r>
            <a:r>
              <a:rPr lang="en-US" dirty="0"/>
              <a:t> </a:t>
            </a:r>
            <a:r>
              <a:rPr lang="en-US" dirty="0" err="1"/>
              <a:t>tutkimuskäyttöön</a:t>
            </a:r>
            <a:r>
              <a:rPr lang="en-US" dirty="0"/>
              <a:t> </a:t>
            </a:r>
            <a:r>
              <a:rPr lang="en-US" dirty="0" err="1"/>
              <a:t>luvittavien</a:t>
            </a:r>
            <a:r>
              <a:rPr lang="en-US" dirty="0"/>
              <a:t> </a:t>
            </a:r>
            <a:r>
              <a:rPr lang="en-US" dirty="0" err="1"/>
              <a:t>viranomaisten</a:t>
            </a:r>
            <a:r>
              <a:rPr lang="en-US" dirty="0"/>
              <a:t> </a:t>
            </a:r>
            <a:r>
              <a:rPr lang="en-US" dirty="0" err="1"/>
              <a:t>lupaprosessit</a:t>
            </a:r>
            <a:r>
              <a:rPr lang="en-US" dirty="0"/>
              <a:t>, </a:t>
            </a:r>
            <a:r>
              <a:rPr lang="en-US" dirty="0" err="1"/>
              <a:t>käytännöt</a:t>
            </a:r>
            <a:r>
              <a:rPr lang="en-US" dirty="0"/>
              <a:t>, </a:t>
            </a:r>
            <a:r>
              <a:rPr lang="en-US" dirty="0" err="1"/>
              <a:t>haasteet</a:t>
            </a:r>
            <a:r>
              <a:rPr lang="en-US" dirty="0"/>
              <a:t> ja </a:t>
            </a:r>
            <a:r>
              <a:rPr lang="en-US" dirty="0" err="1"/>
              <a:t>kehittämistarpeet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Kysely </a:t>
            </a:r>
            <a:r>
              <a:rPr lang="en-US" dirty="0" err="1"/>
              <a:t>toteutettiin</a:t>
            </a:r>
            <a:r>
              <a:rPr lang="en-US" dirty="0"/>
              <a:t> </a:t>
            </a:r>
            <a:r>
              <a:rPr lang="en-US" dirty="0" err="1"/>
              <a:t>kevään</a:t>
            </a:r>
            <a:r>
              <a:rPr lang="en-US" dirty="0"/>
              <a:t> ja </a:t>
            </a:r>
            <a:r>
              <a:rPr lang="en-US" dirty="0" err="1"/>
              <a:t>kesän</a:t>
            </a:r>
            <a:r>
              <a:rPr lang="en-US" dirty="0"/>
              <a:t> 2025 </a:t>
            </a:r>
            <a:r>
              <a:rPr lang="en-US" dirty="0" err="1"/>
              <a:t>aikana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Kaikkiaan153 </a:t>
            </a:r>
            <a:r>
              <a:rPr lang="en-US" dirty="0" err="1"/>
              <a:t>kokenutta</a:t>
            </a:r>
            <a:r>
              <a:rPr lang="en-US" dirty="0"/>
              <a:t> </a:t>
            </a:r>
            <a:r>
              <a:rPr lang="en-US" dirty="0" err="1"/>
              <a:t>luvanhakijaa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tieteenaloilta</a:t>
            </a:r>
            <a:r>
              <a:rPr lang="en-US" dirty="0"/>
              <a:t> </a:t>
            </a:r>
            <a:r>
              <a:rPr lang="en-US" dirty="0" err="1"/>
              <a:t>vastasi</a:t>
            </a:r>
            <a:r>
              <a:rPr lang="en-US" dirty="0"/>
              <a:t> </a:t>
            </a:r>
            <a:r>
              <a:rPr lang="en-US" dirty="0" err="1"/>
              <a:t>kyselyyn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Kokemuksia kertyi eniten Tilastokeskuksen, Findatan ja Kelan lupaprosesseista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420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03DED9-460F-4F5C-803B-AFF03E397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49" y="434037"/>
            <a:ext cx="10293150" cy="1325563"/>
          </a:xfrm>
        </p:spPr>
        <p:txBody>
          <a:bodyPr/>
          <a:lstStyle/>
          <a:p>
            <a:r>
              <a:rPr lang="en-US" dirty="0" err="1"/>
              <a:t>Havainnot</a:t>
            </a:r>
            <a:r>
              <a:rPr lang="en-US" dirty="0"/>
              <a:t>: </a:t>
            </a:r>
            <a:r>
              <a:rPr lang="en-US" dirty="0" err="1"/>
              <a:t>vahvuudet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773AF3-1ECF-4461-95ED-61CA3AE82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995" y="2198012"/>
            <a:ext cx="11110585" cy="452846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Oma ja </a:t>
            </a:r>
            <a:r>
              <a:rPr lang="en-US" dirty="0" err="1"/>
              <a:t>organisaation</a:t>
            </a:r>
            <a:r>
              <a:rPr lang="en-US" dirty="0"/>
              <a:t> </a:t>
            </a:r>
            <a:r>
              <a:rPr lang="en-US" dirty="0" err="1"/>
              <a:t>osaaminen</a:t>
            </a:r>
            <a:r>
              <a:rPr lang="en-US" dirty="0"/>
              <a:t> </a:t>
            </a:r>
            <a:r>
              <a:rPr lang="en-US" dirty="0" err="1"/>
              <a:t>lupaproseissa</a:t>
            </a:r>
            <a:r>
              <a:rPr lang="en-US" dirty="0"/>
              <a:t> </a:t>
            </a:r>
            <a:r>
              <a:rPr lang="en-US" dirty="0" err="1"/>
              <a:t>koetaan</a:t>
            </a:r>
            <a:r>
              <a:rPr lang="en-US" dirty="0"/>
              <a:t> </a:t>
            </a:r>
            <a:r>
              <a:rPr lang="en-US" dirty="0" err="1"/>
              <a:t>riittävänä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Valtaosa</a:t>
            </a:r>
            <a:r>
              <a:rPr lang="en-US" dirty="0"/>
              <a:t> myös </a:t>
            </a:r>
            <a:r>
              <a:rPr lang="en-US" dirty="0" err="1"/>
              <a:t>kokee</a:t>
            </a:r>
            <a:r>
              <a:rPr lang="en-US" dirty="0"/>
              <a:t> </a:t>
            </a:r>
            <a:r>
              <a:rPr lang="en-US" dirty="0" err="1"/>
              <a:t>saavansa</a:t>
            </a:r>
            <a:r>
              <a:rPr lang="en-US" dirty="0"/>
              <a:t> </a:t>
            </a:r>
            <a:r>
              <a:rPr lang="en-US" dirty="0" err="1"/>
              <a:t>tukea</a:t>
            </a:r>
            <a:r>
              <a:rPr lang="en-US" dirty="0"/>
              <a:t> </a:t>
            </a:r>
            <a:r>
              <a:rPr lang="en-US" dirty="0" err="1"/>
              <a:t>organisaatioltaan</a:t>
            </a:r>
            <a:r>
              <a:rPr lang="en-US" dirty="0"/>
              <a:t> </a:t>
            </a:r>
            <a:r>
              <a:rPr lang="en-US" dirty="0" err="1"/>
              <a:t>lupaprosesseihin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Tutkijat</a:t>
            </a:r>
            <a:r>
              <a:rPr lang="en-US" dirty="0"/>
              <a:t> </a:t>
            </a:r>
            <a:r>
              <a:rPr lang="en-US" dirty="0" err="1"/>
              <a:t>kokevat</a:t>
            </a:r>
            <a:r>
              <a:rPr lang="en-US" dirty="0"/>
              <a:t> </a:t>
            </a:r>
            <a:r>
              <a:rPr lang="en-US" dirty="0" err="1"/>
              <a:t>ymmärtävänsä</a:t>
            </a:r>
            <a:r>
              <a:rPr lang="en-US" dirty="0"/>
              <a:t> </a:t>
            </a:r>
            <a:r>
              <a:rPr lang="en-US" dirty="0" err="1"/>
              <a:t>hyvin</a:t>
            </a:r>
            <a:r>
              <a:rPr lang="en-US" dirty="0"/>
              <a:t> </a:t>
            </a:r>
            <a:r>
              <a:rPr lang="en-US" dirty="0" err="1"/>
              <a:t>lupien</a:t>
            </a:r>
            <a:r>
              <a:rPr lang="en-US" dirty="0"/>
              <a:t> </a:t>
            </a:r>
            <a:r>
              <a:rPr lang="en-US" dirty="0" err="1"/>
              <a:t>tarpeellisuuden</a:t>
            </a:r>
            <a:r>
              <a:rPr lang="en-US" dirty="0"/>
              <a:t> ja </a:t>
            </a:r>
            <a:r>
              <a:rPr lang="en-US" dirty="0" err="1"/>
              <a:t>viranomaisten</a:t>
            </a:r>
            <a:r>
              <a:rPr lang="en-US" dirty="0"/>
              <a:t> </a:t>
            </a:r>
            <a:r>
              <a:rPr lang="en-US" dirty="0" err="1"/>
              <a:t>roolin</a:t>
            </a:r>
            <a:r>
              <a:rPr lang="en-US" dirty="0"/>
              <a:t> </a:t>
            </a:r>
            <a:r>
              <a:rPr lang="en-US" dirty="0" err="1"/>
              <a:t>lupaprosessissa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893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03DED9-460F-4F5C-803B-AFF03E397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76" y="171240"/>
            <a:ext cx="10293150" cy="1325563"/>
          </a:xfrm>
        </p:spPr>
        <p:txBody>
          <a:bodyPr/>
          <a:lstStyle/>
          <a:p>
            <a:r>
              <a:rPr lang="en-US" dirty="0" err="1"/>
              <a:t>Havainnot</a:t>
            </a:r>
            <a:r>
              <a:rPr lang="en-US" dirty="0"/>
              <a:t>: </a:t>
            </a:r>
            <a:r>
              <a:rPr lang="en-US" dirty="0" err="1"/>
              <a:t>haasteet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773AF3-1ECF-4461-95ED-61CA3AE82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48" y="1397949"/>
            <a:ext cx="5421230" cy="455305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Noin 80% </a:t>
            </a:r>
            <a:r>
              <a:rPr lang="en-US" dirty="0" err="1"/>
              <a:t>vastaajista</a:t>
            </a:r>
            <a:r>
              <a:rPr lang="en-US" dirty="0"/>
              <a:t> </a:t>
            </a:r>
            <a:r>
              <a:rPr lang="en-US" dirty="0" err="1"/>
              <a:t>mieltää</a:t>
            </a:r>
            <a:r>
              <a:rPr lang="en-US" dirty="0"/>
              <a:t> </a:t>
            </a:r>
            <a:r>
              <a:rPr lang="en-US" dirty="0" err="1"/>
              <a:t>lupaprosessit</a:t>
            </a:r>
            <a:r>
              <a:rPr lang="en-US" dirty="0"/>
              <a:t> </a:t>
            </a:r>
            <a:r>
              <a:rPr lang="en-US" dirty="0" err="1"/>
              <a:t>hankaliksi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Lupaprosessien</a:t>
            </a:r>
            <a:r>
              <a:rPr lang="en-US" dirty="0"/>
              <a:t> </a:t>
            </a:r>
            <a:r>
              <a:rPr lang="en-US" dirty="0" err="1"/>
              <a:t>kustannukset</a:t>
            </a:r>
            <a:r>
              <a:rPr lang="en-US" dirty="0"/>
              <a:t> </a:t>
            </a:r>
            <a:r>
              <a:rPr lang="en-US" dirty="0" err="1"/>
              <a:t>johtavat</a:t>
            </a:r>
            <a:r>
              <a:rPr lang="en-US" dirty="0"/>
              <a:t> </a:t>
            </a:r>
            <a:r>
              <a:rPr lang="en-US" dirty="0" err="1"/>
              <a:t>viivästyksiin</a:t>
            </a:r>
            <a:r>
              <a:rPr lang="en-US" dirty="0"/>
              <a:t>, </a:t>
            </a:r>
            <a:r>
              <a:rPr lang="en-US" dirty="0" err="1"/>
              <a:t>aiheiden</a:t>
            </a:r>
            <a:r>
              <a:rPr lang="en-US" dirty="0"/>
              <a:t> </a:t>
            </a:r>
            <a:r>
              <a:rPr lang="en-US" dirty="0" err="1"/>
              <a:t>supistumiseen</a:t>
            </a:r>
            <a:r>
              <a:rPr lang="en-US" dirty="0"/>
              <a:t> ja </a:t>
            </a:r>
            <a:r>
              <a:rPr lang="en-US" dirty="0" err="1"/>
              <a:t>tutkimussuunnitelmien</a:t>
            </a:r>
            <a:r>
              <a:rPr lang="en-US" dirty="0"/>
              <a:t> </a:t>
            </a:r>
            <a:r>
              <a:rPr lang="en-US" dirty="0" err="1"/>
              <a:t>muuttamiseen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Vastaajat</a:t>
            </a:r>
            <a:r>
              <a:rPr lang="en-US" dirty="0"/>
              <a:t> </a:t>
            </a:r>
            <a:r>
              <a:rPr lang="en-US" dirty="0" err="1"/>
              <a:t>näkivät</a:t>
            </a:r>
            <a:r>
              <a:rPr lang="en-US" dirty="0"/>
              <a:t>, </a:t>
            </a:r>
            <a:r>
              <a:rPr lang="en-US" dirty="0" err="1"/>
              <a:t>että</a:t>
            </a:r>
            <a:r>
              <a:rPr lang="en-US" dirty="0"/>
              <a:t> </a:t>
            </a:r>
            <a:r>
              <a:rPr lang="en-US" dirty="0" err="1"/>
              <a:t>tietosuojalainsäädäntöä</a:t>
            </a:r>
            <a:r>
              <a:rPr lang="en-US" dirty="0"/>
              <a:t> </a:t>
            </a:r>
            <a:r>
              <a:rPr lang="en-US" dirty="0" err="1"/>
              <a:t>tulkitaan</a:t>
            </a:r>
            <a:r>
              <a:rPr lang="en-US" dirty="0"/>
              <a:t> </a:t>
            </a:r>
            <a:r>
              <a:rPr lang="en-US" dirty="0" err="1"/>
              <a:t>hyvin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tavalla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lupaviranomaisten</a:t>
            </a:r>
            <a:r>
              <a:rPr lang="en-US" dirty="0"/>
              <a:t> ja </a:t>
            </a:r>
            <a:r>
              <a:rPr lang="en-US" dirty="0" err="1"/>
              <a:t>instituutioiden</a:t>
            </a:r>
            <a:r>
              <a:rPr lang="en-US" dirty="0"/>
              <a:t> </a:t>
            </a:r>
            <a:r>
              <a:rPr lang="en-US" dirty="0" err="1"/>
              <a:t>välillä</a:t>
            </a:r>
            <a:r>
              <a:rPr lang="en-US" dirty="0"/>
              <a:t>.</a:t>
            </a:r>
          </a:p>
        </p:txBody>
      </p:sp>
      <p:pic>
        <p:nvPicPr>
          <p:cNvPr id="4" name="Picture 3" descr="A graph with numbers and text&#10;&#10;AI-generated content may be incorrect.">
            <a:extLst>
              <a:ext uri="{FF2B5EF4-FFF2-40B4-BE49-F238E27FC236}">
                <a16:creationId xmlns:a16="http://schemas.microsoft.com/office/drawing/2014/main" id="{FBAE024B-DE17-4629-1087-C0ADB92667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751" y="1496803"/>
            <a:ext cx="5969707" cy="358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13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03DED9-460F-4F5C-803B-AFF03E397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50" y="446563"/>
            <a:ext cx="10293150" cy="1325563"/>
          </a:xfrm>
        </p:spPr>
        <p:txBody>
          <a:bodyPr/>
          <a:lstStyle/>
          <a:p>
            <a:r>
              <a:rPr lang="en-US" dirty="0" err="1"/>
              <a:t>Kehityskohteet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773AF3-1ECF-4461-95ED-61CA3AE82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68" y="2102110"/>
            <a:ext cx="9645042" cy="454921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b="1" dirty="0" err="1"/>
              <a:t>Tutkijoiden</a:t>
            </a:r>
            <a:r>
              <a:rPr lang="en-US" b="1" dirty="0"/>
              <a:t> </a:t>
            </a:r>
            <a:r>
              <a:rPr lang="en-US" b="1" dirty="0" err="1"/>
              <a:t>vastauksissa</a:t>
            </a:r>
            <a:r>
              <a:rPr lang="en-US" b="1" dirty="0"/>
              <a:t> </a:t>
            </a:r>
            <a:r>
              <a:rPr lang="en-US" b="1" dirty="0" err="1"/>
              <a:t>korostuvat</a:t>
            </a:r>
            <a:r>
              <a:rPr lang="en-US" b="1" dirty="0"/>
              <a:t>:</a:t>
            </a:r>
          </a:p>
          <a:p>
            <a:pPr marL="457200" lvl="1" indent="0">
              <a:buNone/>
            </a:pPr>
            <a:r>
              <a:rPr lang="en-US" sz="2800" b="1" dirty="0"/>
              <a:t>1. </a:t>
            </a:r>
            <a:r>
              <a:rPr lang="en-US" sz="2800" b="1" dirty="0" err="1"/>
              <a:t>Yhtenäinen</a:t>
            </a:r>
            <a:r>
              <a:rPr lang="en-US" sz="2800" b="1" dirty="0"/>
              <a:t> ja </a:t>
            </a:r>
            <a:r>
              <a:rPr lang="en-US" sz="2800" b="1" dirty="0" err="1"/>
              <a:t>ennakoitava</a:t>
            </a:r>
            <a:r>
              <a:rPr lang="en-US" sz="2800" b="1" dirty="0"/>
              <a:t> </a:t>
            </a:r>
            <a:r>
              <a:rPr lang="en-US" sz="2800" b="1" dirty="0" err="1"/>
              <a:t>lupaprosessi</a:t>
            </a:r>
            <a:r>
              <a:rPr lang="en-US" b="1" dirty="0"/>
              <a:t>: </a:t>
            </a:r>
            <a:br>
              <a:rPr lang="en-US" b="1" dirty="0"/>
            </a:br>
            <a:r>
              <a:rPr lang="en-US" dirty="0" err="1"/>
              <a:t>keskitetty</a:t>
            </a:r>
            <a:r>
              <a:rPr lang="en-US" dirty="0"/>
              <a:t> </a:t>
            </a:r>
            <a:r>
              <a:rPr lang="en-US" dirty="0" err="1"/>
              <a:t>viranomaisrajat</a:t>
            </a:r>
            <a:r>
              <a:rPr lang="en-US" dirty="0"/>
              <a:t> </a:t>
            </a:r>
            <a:r>
              <a:rPr lang="en-US" dirty="0" err="1"/>
              <a:t>ylittävä</a:t>
            </a:r>
            <a:r>
              <a:rPr lang="en-US" dirty="0"/>
              <a:t> </a:t>
            </a:r>
            <a:r>
              <a:rPr lang="en-US" dirty="0" err="1"/>
              <a:t>lupaportaali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yhdenmukaiset</a:t>
            </a:r>
            <a:r>
              <a:rPr lang="en-US" dirty="0"/>
              <a:t> </a:t>
            </a:r>
            <a:r>
              <a:rPr lang="en-US" dirty="0" err="1"/>
              <a:t>kriteerit</a:t>
            </a:r>
            <a:r>
              <a:rPr lang="en-US" dirty="0"/>
              <a:t>, </a:t>
            </a:r>
            <a:r>
              <a:rPr lang="en-US" dirty="0" err="1"/>
              <a:t>tulkinnat</a:t>
            </a:r>
            <a:r>
              <a:rPr lang="en-US" dirty="0"/>
              <a:t> ja </a:t>
            </a:r>
            <a:r>
              <a:rPr lang="en-US" dirty="0" err="1"/>
              <a:t>ohjeet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r>
              <a:rPr lang="en-US" sz="2800" b="1" dirty="0"/>
              <a:t>2. </a:t>
            </a:r>
            <a:r>
              <a:rPr lang="en-US" sz="2800" b="1" dirty="0" err="1"/>
              <a:t>Sujuvampi</a:t>
            </a:r>
            <a:r>
              <a:rPr lang="en-US" sz="2800" b="1" dirty="0"/>
              <a:t> ja </a:t>
            </a:r>
            <a:r>
              <a:rPr lang="en-US" sz="2800" b="1" dirty="0" err="1"/>
              <a:t>läpinäkyvämpi</a:t>
            </a:r>
            <a:r>
              <a:rPr lang="en-US" sz="2800" b="1" dirty="0"/>
              <a:t> </a:t>
            </a:r>
            <a:r>
              <a:rPr lang="en-US" sz="2800" b="1" dirty="0" err="1"/>
              <a:t>käsittely</a:t>
            </a:r>
            <a:r>
              <a:rPr lang="en-US" sz="2800" b="1" dirty="0"/>
              <a:t>: </a:t>
            </a:r>
            <a:br>
              <a:rPr lang="en-US" sz="2800" b="1" dirty="0"/>
            </a:br>
            <a:r>
              <a:rPr lang="en-US" dirty="0" err="1"/>
              <a:t>nopeampi</a:t>
            </a:r>
            <a:r>
              <a:rPr lang="en-US" dirty="0"/>
              <a:t> </a:t>
            </a:r>
            <a:r>
              <a:rPr lang="en-US" dirty="0" err="1"/>
              <a:t>käsittely</a:t>
            </a:r>
            <a:r>
              <a:rPr lang="en-US" dirty="0"/>
              <a:t>, </a:t>
            </a:r>
            <a:r>
              <a:rPr lang="en-US" dirty="0" err="1"/>
              <a:t>kohtuullisemmat</a:t>
            </a:r>
            <a:r>
              <a:rPr lang="en-US" dirty="0"/>
              <a:t> </a:t>
            </a:r>
            <a:r>
              <a:rPr lang="en-US" dirty="0" err="1"/>
              <a:t>kustannukset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selkeämpi</a:t>
            </a:r>
            <a:r>
              <a:rPr lang="en-US" dirty="0"/>
              <a:t> </a:t>
            </a:r>
            <a:r>
              <a:rPr lang="en-US" dirty="0" err="1"/>
              <a:t>viestintä</a:t>
            </a:r>
            <a:r>
              <a:rPr lang="en-US" dirty="0"/>
              <a:t> ja </a:t>
            </a:r>
            <a:r>
              <a:rPr lang="en-US" dirty="0" err="1"/>
              <a:t>seuranta</a:t>
            </a:r>
            <a:r>
              <a:rPr lang="en-US" dirty="0"/>
              <a:t> </a:t>
            </a:r>
            <a:r>
              <a:rPr lang="en-US" dirty="0" err="1"/>
              <a:t>prosessin</a:t>
            </a:r>
            <a:r>
              <a:rPr lang="en-US" dirty="0"/>
              <a:t> </a:t>
            </a:r>
            <a:r>
              <a:rPr lang="en-US" dirty="0" err="1"/>
              <a:t>aikana</a:t>
            </a:r>
            <a:r>
              <a:rPr lang="en-US" dirty="0"/>
              <a:t>.</a:t>
            </a:r>
            <a:br>
              <a:rPr lang="en-US" b="1" dirty="0"/>
            </a:br>
            <a:endParaRPr lang="en-US" b="1" dirty="0"/>
          </a:p>
          <a:p>
            <a:r>
              <a:rPr lang="en-US" b="1" dirty="0" err="1"/>
              <a:t>Tutkijat</a:t>
            </a:r>
            <a:r>
              <a:rPr lang="en-US" b="1" dirty="0"/>
              <a:t> </a:t>
            </a:r>
            <a:r>
              <a:rPr lang="en-US" b="1" dirty="0" err="1"/>
              <a:t>painottavat</a:t>
            </a:r>
            <a:r>
              <a:rPr lang="en-US" b="1" dirty="0"/>
              <a:t> </a:t>
            </a:r>
            <a:r>
              <a:rPr lang="en-US" b="1" dirty="0" err="1"/>
              <a:t>yhteistyötä</a:t>
            </a:r>
            <a:r>
              <a:rPr lang="en-US" b="1" dirty="0"/>
              <a:t> </a:t>
            </a:r>
            <a:r>
              <a:rPr lang="en-US" b="1" dirty="0" err="1"/>
              <a:t>viranomaisten</a:t>
            </a:r>
            <a:r>
              <a:rPr lang="en-US" b="1" dirty="0"/>
              <a:t> kanssa.</a:t>
            </a:r>
          </a:p>
          <a:p>
            <a:pPr lvl="1"/>
            <a:r>
              <a:rPr lang="en-US" b="1" dirty="0" err="1"/>
              <a:t>Viranomaisten</a:t>
            </a:r>
            <a:r>
              <a:rPr lang="en-US" b="1" dirty="0"/>
              <a:t> </a:t>
            </a:r>
            <a:r>
              <a:rPr lang="en-US" b="1" dirty="0" err="1"/>
              <a:t>roolin</a:t>
            </a:r>
            <a:r>
              <a:rPr lang="en-US" b="1" dirty="0"/>
              <a:t> </a:t>
            </a:r>
            <a:r>
              <a:rPr lang="en-US" b="1" dirty="0" err="1"/>
              <a:t>toivotaan</a:t>
            </a:r>
            <a:r>
              <a:rPr lang="en-US" b="1" dirty="0"/>
              <a:t> </a:t>
            </a:r>
            <a:r>
              <a:rPr lang="en-US" b="1" dirty="0" err="1"/>
              <a:t>siirtyvät</a:t>
            </a:r>
            <a:r>
              <a:rPr lang="en-US" b="1" dirty="0"/>
              <a:t> </a:t>
            </a:r>
            <a:r>
              <a:rPr lang="en-US" b="1" dirty="0" err="1"/>
              <a:t>portinvartijasta</a:t>
            </a:r>
            <a:r>
              <a:rPr lang="en-US" b="1" dirty="0"/>
              <a:t> </a:t>
            </a:r>
            <a:r>
              <a:rPr lang="en-US" b="1" dirty="0" err="1"/>
              <a:t>kumppaniksi</a:t>
            </a:r>
            <a:r>
              <a:rPr lang="en-US" b="1" dirty="0"/>
              <a:t>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7521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with different colored bars&#10;&#10;AI-generated content may be incorrect.">
            <a:extLst>
              <a:ext uri="{FF2B5EF4-FFF2-40B4-BE49-F238E27FC236}">
                <a16:creationId xmlns:a16="http://schemas.microsoft.com/office/drawing/2014/main" id="{91613BA7-E7BE-A99A-7B04-65216FEAE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72" y="394218"/>
            <a:ext cx="10772970" cy="646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66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03DED9-460F-4F5C-803B-AFF03E397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800" y="340519"/>
            <a:ext cx="10293150" cy="1325563"/>
          </a:xfrm>
        </p:spPr>
        <p:txBody>
          <a:bodyPr/>
          <a:lstStyle/>
          <a:p>
            <a:r>
              <a:rPr lang="en-US" dirty="0" err="1"/>
              <a:t>Kehittämisen</a:t>
            </a:r>
            <a:r>
              <a:rPr lang="en-US" dirty="0"/>
              <a:t> </a:t>
            </a:r>
            <a:r>
              <a:rPr lang="en-US" dirty="0" err="1"/>
              <a:t>merkitys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773AF3-1ECF-4461-95ED-61CA3AE82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520" y="1490597"/>
            <a:ext cx="10584493" cy="536740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Suomen </a:t>
            </a:r>
            <a:r>
              <a:rPr lang="en-US" dirty="0" err="1"/>
              <a:t>viranomaisten</a:t>
            </a:r>
            <a:r>
              <a:rPr lang="en-US" dirty="0"/>
              <a:t> </a:t>
            </a:r>
            <a:r>
              <a:rPr lang="en-US" dirty="0" err="1"/>
              <a:t>ylläpitämä</a:t>
            </a:r>
            <a:r>
              <a:rPr lang="en-US" dirty="0"/>
              <a:t> </a:t>
            </a:r>
            <a:r>
              <a:rPr lang="en-US" dirty="0" err="1"/>
              <a:t>rekisteriaineisto</a:t>
            </a:r>
            <a:r>
              <a:rPr lang="en-US" dirty="0"/>
              <a:t> on </a:t>
            </a:r>
            <a:r>
              <a:rPr lang="en-US" dirty="0" err="1"/>
              <a:t>laadukasta</a:t>
            </a:r>
            <a:r>
              <a:rPr lang="en-US" dirty="0"/>
              <a:t> ja </a:t>
            </a:r>
            <a:r>
              <a:rPr lang="en-US" dirty="0" err="1"/>
              <a:t>laajaa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Kehityshaaste</a:t>
            </a:r>
            <a:r>
              <a:rPr lang="en-US" dirty="0"/>
              <a:t> </a:t>
            </a:r>
            <a:r>
              <a:rPr lang="en-US" dirty="0" err="1"/>
              <a:t>liittyy</a:t>
            </a:r>
            <a:r>
              <a:rPr lang="en-US" dirty="0"/>
              <a:t> </a:t>
            </a:r>
            <a:r>
              <a:rPr lang="en-US" dirty="0" err="1"/>
              <a:t>aineiston</a:t>
            </a:r>
            <a:r>
              <a:rPr lang="en-US" dirty="0"/>
              <a:t> </a:t>
            </a:r>
            <a:r>
              <a:rPr lang="en-US" dirty="0" err="1"/>
              <a:t>saatavuuteen</a:t>
            </a:r>
            <a:r>
              <a:rPr lang="en-US" dirty="0"/>
              <a:t>,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laatuun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Ketterämpi</a:t>
            </a:r>
            <a:r>
              <a:rPr lang="en-US" dirty="0"/>
              <a:t> </a:t>
            </a:r>
            <a:r>
              <a:rPr lang="en-US" dirty="0" err="1"/>
              <a:t>prosessi</a:t>
            </a:r>
            <a:r>
              <a:rPr lang="en-US" dirty="0"/>
              <a:t> </a:t>
            </a:r>
            <a:r>
              <a:rPr lang="en-US" dirty="0" err="1"/>
              <a:t>edesauttaa</a:t>
            </a:r>
            <a:r>
              <a:rPr lang="en-US" dirty="0"/>
              <a:t> tutkimuksen </a:t>
            </a:r>
            <a:r>
              <a:rPr lang="en-US" dirty="0" err="1"/>
              <a:t>edellytyksiä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Ennakoitavuus</a:t>
            </a:r>
            <a:r>
              <a:rPr lang="en-US" dirty="0"/>
              <a:t> </a:t>
            </a:r>
            <a:r>
              <a:rPr lang="en-US" dirty="0" err="1"/>
              <a:t>nähdään</a:t>
            </a:r>
            <a:r>
              <a:rPr lang="en-US" dirty="0"/>
              <a:t> </a:t>
            </a:r>
            <a:r>
              <a:rPr lang="en-US" dirty="0" err="1"/>
              <a:t>lainmukaisuuden</a:t>
            </a:r>
            <a:r>
              <a:rPr lang="en-US" dirty="0"/>
              <a:t> </a:t>
            </a:r>
            <a:r>
              <a:rPr lang="en-US" dirty="0" err="1"/>
              <a:t>ohella</a:t>
            </a:r>
            <a:r>
              <a:rPr lang="en-US" dirty="0"/>
              <a:t> </a:t>
            </a:r>
            <a:r>
              <a:rPr lang="en-US" dirty="0" err="1"/>
              <a:t>hyvin</a:t>
            </a:r>
            <a:r>
              <a:rPr lang="en-US" dirty="0"/>
              <a:t> </a:t>
            </a:r>
            <a:r>
              <a:rPr lang="en-US" dirty="0" err="1"/>
              <a:t>tärkeänä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Viranomaisten</a:t>
            </a:r>
            <a:r>
              <a:rPr lang="en-US" dirty="0"/>
              <a:t> </a:t>
            </a:r>
            <a:r>
              <a:rPr lang="en-US" dirty="0" err="1"/>
              <a:t>työtaakka</a:t>
            </a:r>
            <a:r>
              <a:rPr lang="en-US" dirty="0"/>
              <a:t> </a:t>
            </a:r>
            <a:r>
              <a:rPr lang="en-US" dirty="0" err="1"/>
              <a:t>kevenee</a:t>
            </a:r>
            <a:r>
              <a:rPr lang="en-US" dirty="0"/>
              <a:t> ja </a:t>
            </a:r>
            <a:r>
              <a:rPr lang="en-US" dirty="0" err="1"/>
              <a:t>kustannustehokkuus</a:t>
            </a:r>
            <a:r>
              <a:rPr lang="en-US" dirty="0"/>
              <a:t> </a:t>
            </a:r>
            <a:r>
              <a:rPr lang="en-US" dirty="0" err="1"/>
              <a:t>paranee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Prosessien</a:t>
            </a:r>
            <a:r>
              <a:rPr lang="en-US" dirty="0"/>
              <a:t> kehittäminen </a:t>
            </a:r>
            <a:r>
              <a:rPr lang="en-US" dirty="0" err="1"/>
              <a:t>palvelee</a:t>
            </a:r>
            <a:r>
              <a:rPr lang="en-US" dirty="0"/>
              <a:t> </a:t>
            </a:r>
            <a:r>
              <a:rPr lang="en-US" dirty="0" err="1"/>
              <a:t>siten</a:t>
            </a:r>
            <a:r>
              <a:rPr lang="en-US" dirty="0"/>
              <a:t> </a:t>
            </a:r>
            <a:r>
              <a:rPr lang="en-US" dirty="0" err="1"/>
              <a:t>kaikkia</a:t>
            </a:r>
            <a:r>
              <a:rPr lang="en-US" dirty="0"/>
              <a:t> </a:t>
            </a:r>
            <a:r>
              <a:rPr lang="en-US" dirty="0" err="1"/>
              <a:t>osapuolia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5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9E3A5-F9FD-BFAF-0769-34DE96518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Seuraavat askeleet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C7474-7ECA-3279-2076-6F2027F64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FI" b="1" dirty="0"/>
              <a:t>Lupaviranomaisten haastattelut, 2026</a:t>
            </a:r>
            <a:br>
              <a:rPr lang="en-FI" dirty="0"/>
            </a:br>
            <a:r>
              <a:rPr lang="en-FI" dirty="0"/>
              <a:t>Syvennetään ymmärrystä lupaprosessien reunaehdoista, tulkintakäytännöistä ja kehittämismahdollisuuksista.</a:t>
            </a:r>
          </a:p>
          <a:p>
            <a:r>
              <a:rPr lang="en-FI" b="1" dirty="0"/>
              <a:t>Yhteinen tilannekuva, 2026-2027 </a:t>
            </a:r>
            <a:br>
              <a:rPr lang="en-FI" dirty="0"/>
            </a:br>
            <a:r>
              <a:rPr lang="en-FI" dirty="0"/>
              <a:t>Yhdistetään tutkijakyselyn ja viranomaishaastattelujen tulokset kokonaiskuvaksi lupaprosessien nykytilasta.</a:t>
            </a:r>
          </a:p>
          <a:p>
            <a:r>
              <a:rPr lang="en-FI" b="1" dirty="0"/>
              <a:t>Yhteiskehittäminen, 2027-2028</a:t>
            </a:r>
            <a:br>
              <a:rPr lang="en-FI" dirty="0"/>
            </a:br>
            <a:r>
              <a:rPr lang="en-FI" dirty="0"/>
              <a:t>Kehitetään tutkitun tiedon ja yhteistyön pohjalta sujuvampia, ennakoitavampia ja läpinäkyvämpiä lupaprosesseja.</a:t>
            </a:r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828942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B12FF99-F3BA-4BA4-9AA0-89B97B6DCC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Kiitos!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4125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fire">
      <a:dk1>
        <a:sysClr val="windowText" lastClr="000000"/>
      </a:dk1>
      <a:lt1>
        <a:sysClr val="window" lastClr="FFFFFF"/>
      </a:lt1>
      <a:dk2>
        <a:srgbClr val="9A2114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e">
      <a:majorFont>
        <a:latin typeface="Eras Bold ITC"/>
        <a:ea typeface=""/>
        <a:cs typeface=""/>
      </a:majorFont>
      <a:minorFont>
        <a:latin typeface="Eras Medium IT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705BC30B6AC649A0FC8201738FDBA6" ma:contentTypeVersion="3" ma:contentTypeDescription="Create a new document." ma:contentTypeScope="" ma:versionID="ad986b869ebf5b109e29fd39e0e7c51e">
  <xsd:schema xmlns:xsd="http://www.w3.org/2001/XMLSchema" xmlns:xs="http://www.w3.org/2001/XMLSchema" xmlns:p="http://schemas.microsoft.com/office/2006/metadata/properties" xmlns:ns2="7e881903-f558-41ff-b1c0-695d18931833" targetNamespace="http://schemas.microsoft.com/office/2006/metadata/properties" ma:root="true" ma:fieldsID="5b77b31df9a9cdb31df59bcc4788167a" ns2:_="">
    <xsd:import namespace="7e881903-f558-41ff-b1c0-695d189318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81903-f558-41ff-b1c0-695d189318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3434A0-B00A-45C3-A572-AF0C814054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1CB009-E265-4133-9E8F-AE5B5CD4932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929BD5E-5E43-48A4-898C-27CC6D0EB3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881903-f558-41ff-b1c0-695d189318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328</Words>
  <Application>Microsoft Macintosh PowerPoint</Application>
  <PresentationFormat>Widescreen</PresentationFormat>
  <Paragraphs>40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Eras Bold ITC</vt:lpstr>
      <vt:lpstr>Eras Medium ITC</vt:lpstr>
      <vt:lpstr>Office-teema</vt:lpstr>
      <vt:lpstr>Mukautettu suunnittelumalli</vt:lpstr>
      <vt:lpstr>1_Mukautettu suunnittelumalli</vt:lpstr>
      <vt:lpstr>Lupaprosessien käytännöt, haasteet ja kehittämistarpeet</vt:lpstr>
      <vt:lpstr>Kyselyn tavoite ja toteutus</vt:lpstr>
      <vt:lpstr>Havainnot: vahvuudet</vt:lpstr>
      <vt:lpstr>Havainnot: haasteet</vt:lpstr>
      <vt:lpstr>Kehityskohteet</vt:lpstr>
      <vt:lpstr>PowerPoint Presentation</vt:lpstr>
      <vt:lpstr>Kehittämisen merkitys</vt:lpstr>
      <vt:lpstr>Seuraavat askeleet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Erja Hyytiäinen</dc:creator>
  <cp:lastModifiedBy>Aki Koivula</cp:lastModifiedBy>
  <cp:revision>44</cp:revision>
  <dcterms:created xsi:type="dcterms:W3CDTF">2025-09-18T06:19:38Z</dcterms:created>
  <dcterms:modified xsi:type="dcterms:W3CDTF">2026-06-18T05:43:23Z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0x01010030705BC30B6AC649A0FC8201738FDBA6</vt:lpwstr>
  </property>
</Properties>
</file>